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3"/>
  </p:sldMasterIdLst>
  <p:notesMasterIdLst>
    <p:notesMasterId r:id="rId25"/>
  </p:notesMasterIdLst>
  <p:sldIdLst>
    <p:sldId id="256" r:id="rId4"/>
    <p:sldId id="414" r:id="rId5"/>
    <p:sldId id="353" r:id="rId6"/>
    <p:sldId id="426" r:id="rId7"/>
    <p:sldId id="425" r:id="rId8"/>
    <p:sldId id="423" r:id="rId9"/>
    <p:sldId id="427" r:id="rId10"/>
    <p:sldId id="428" r:id="rId11"/>
    <p:sldId id="429" r:id="rId12"/>
    <p:sldId id="418" r:id="rId13"/>
    <p:sldId id="434" r:id="rId14"/>
    <p:sldId id="440" r:id="rId15"/>
    <p:sldId id="432" r:id="rId16"/>
    <p:sldId id="436" r:id="rId17"/>
    <p:sldId id="442" r:id="rId18"/>
    <p:sldId id="433" r:id="rId19"/>
    <p:sldId id="437" r:id="rId20"/>
    <p:sldId id="443" r:id="rId21"/>
    <p:sldId id="435" r:id="rId22"/>
    <p:sldId id="438" r:id="rId23"/>
    <p:sldId id="444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EA9B9"/>
    <a:srgbClr val="D6DCE5"/>
    <a:srgbClr val="2F55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14"/>
    <p:restoredTop sz="80689" autoAdjust="0"/>
  </p:normalViewPr>
  <p:slideViewPr>
    <p:cSldViewPr snapToGrid="0">
      <p:cViewPr varScale="1">
        <p:scale>
          <a:sx n="65" d="100"/>
          <a:sy n="65" d="100"/>
        </p:scale>
        <p:origin x="216" y="1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2E085E-CA39-4985-B1BF-BA94D6F55088}" type="datetimeFigureOut">
              <a:rPr lang="ko-KR" altLang="en-US" smtClean="0"/>
              <a:t>2025. 2. 21.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BF606A-07B5-4BE0-946D-EDA998E142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9508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86AC747-CE37-4F70-8EBC-1B56ECE812AB}" type="datetime1">
              <a:rPr lang="ko-KR" altLang="en-US" smtClean="0"/>
              <a:pPr/>
              <a:t>2025. 2. 21.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3630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C2873BA-FEF6-4B36-9F96-5DA14A1E2F68}" type="datetime1">
              <a:rPr lang="ko-KR" altLang="en-US" smtClean="0"/>
              <a:pPr/>
              <a:t>2025. 2. 21.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824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E4E9562-9C17-4372-85D1-FFC46DC99AAE}" type="datetime1">
              <a:rPr lang="ko-KR" altLang="en-US" smtClean="0"/>
              <a:pPr/>
              <a:t>2025. 2. 21.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8224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020" y="365760"/>
            <a:ext cx="9794387" cy="53154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7744" y="1324598"/>
            <a:ext cx="10922983" cy="485553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A9EE1CB-18FD-4F97-921C-1D4835568437}" type="datetime1">
              <a:rPr lang="ko-KR" altLang="en-US" smtClean="0"/>
              <a:pPr/>
              <a:t>2025. 2. 21.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554F3E9-3891-D757-C50F-F91992E0A2DC}"/>
              </a:ext>
            </a:extLst>
          </p:cNvPr>
          <p:cNvSpPr/>
          <p:nvPr userDrawn="1"/>
        </p:nvSpPr>
        <p:spPr>
          <a:xfrm>
            <a:off x="437744" y="965763"/>
            <a:ext cx="8364612" cy="45719"/>
          </a:xfrm>
          <a:prstGeom prst="rect">
            <a:avLst/>
          </a:prstGeom>
          <a:gradFill>
            <a:gsLst>
              <a:gs pos="0">
                <a:schemeClr val="bg1"/>
              </a:gs>
              <a:gs pos="0">
                <a:schemeClr val="bg2">
                  <a:shade val="67500"/>
                  <a:satMod val="115000"/>
                  <a:alpha val="98000"/>
                  <a:lumMod val="0"/>
                </a:scheme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F2B49EF-45D1-1D7E-DAC7-5C36D0702092}"/>
              </a:ext>
            </a:extLst>
          </p:cNvPr>
          <p:cNvSpPr/>
          <p:nvPr userDrawn="1"/>
        </p:nvSpPr>
        <p:spPr>
          <a:xfrm>
            <a:off x="2661091" y="6362698"/>
            <a:ext cx="9158218" cy="50057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2">
                  <a:shade val="67500"/>
                  <a:satMod val="115000"/>
                  <a:alpha val="98000"/>
                  <a:lumMod val="0"/>
                </a:scheme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132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4909422-CFB7-42C6-8AA2-A1472A52F5DC}" type="datetime1">
              <a:rPr lang="ko-KR" altLang="en-US" smtClean="0"/>
              <a:pPr/>
              <a:t>2025. 2. 21.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714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0DB58CF-529A-4451-9939-F6168760CF0A}" type="datetime1">
              <a:rPr lang="ko-KR" altLang="en-US" smtClean="0"/>
              <a:pPr/>
              <a:t>2025. 2. 21.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836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0B64399-EA23-4C5A-ACA5-A75593CB8DA8}" type="datetime1">
              <a:rPr lang="ko-KR" altLang="en-US" smtClean="0"/>
              <a:pPr/>
              <a:t>2025. 2. 21.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025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34098F0-9D89-4795-8303-9A71526FBF67}" type="datetime1">
              <a:rPr lang="ko-KR" altLang="en-US" smtClean="0"/>
              <a:pPr/>
              <a:t>2025. 2. 21.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514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37D8DD0-62C4-4358-B46D-D3CC6854E1DD}" type="datetime1">
              <a:rPr lang="ko-KR" altLang="en-US" smtClean="0"/>
              <a:pPr/>
              <a:t>2025. 2. 21.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8903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98D7A8F-E021-46AC-9B15-D0E4F8C4E959}" type="datetime1">
              <a:rPr lang="ko-KR" altLang="en-US" smtClean="0"/>
              <a:pPr/>
              <a:t>2025. 2. 21.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4815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B0DCE00-3A7D-4F3B-B41D-494CC284CA4D}" type="datetime1">
              <a:rPr lang="ko-KR" altLang="en-US" smtClean="0"/>
              <a:pPr/>
              <a:t>2025. 2. 21.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309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E047A37-A9AE-4A9E-A814-F71FF98CEC55}" type="datetime1">
              <a:rPr lang="ko-KR" altLang="en-US" smtClean="0"/>
              <a:pPr/>
              <a:t>2025. 2. 21.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7043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서울남산체 EB" panose="02020503020101020101" pitchFamily="18" charset="-127"/>
          <a:ea typeface="서울남산체 EB" panose="02020503020101020101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서울남산체 EB" panose="02020503020101020101" pitchFamily="18" charset="-127"/>
          <a:ea typeface="서울남산체 EB" panose="02020503020101020101" pitchFamily="18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서울남산체 EB" panose="02020503020101020101" pitchFamily="18" charset="-127"/>
          <a:ea typeface="서울남산체 EB" panose="02020503020101020101" pitchFamily="18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서울남산체 EB" panose="02020503020101020101" pitchFamily="18" charset="-127"/>
          <a:ea typeface="서울남산체 EB" panose="02020503020101020101" pitchFamily="18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서울남산체 EB" panose="02020503020101020101" pitchFamily="18" charset="-127"/>
          <a:ea typeface="서울남산체 EB" panose="02020503020101020101" pitchFamily="18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서울남산체 EB" panose="02020503020101020101" pitchFamily="18" charset="-127"/>
          <a:ea typeface="서울남산체 EB" panose="02020503020101020101" pitchFamily="18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B810AFA-1047-20BF-94BC-D53E7267D912}"/>
              </a:ext>
            </a:extLst>
          </p:cNvPr>
          <p:cNvSpPr/>
          <p:nvPr/>
        </p:nvSpPr>
        <p:spPr>
          <a:xfrm>
            <a:off x="6927" y="0"/>
            <a:ext cx="12192000" cy="532563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D17CE9D-0565-1C97-F23D-6673BDBB68A6}"/>
              </a:ext>
            </a:extLst>
          </p:cNvPr>
          <p:cNvSpPr/>
          <p:nvPr/>
        </p:nvSpPr>
        <p:spPr>
          <a:xfrm>
            <a:off x="0" y="6325437"/>
            <a:ext cx="12192000" cy="532563"/>
          </a:xfrm>
          <a:prstGeom prst="rect">
            <a:avLst/>
          </a:prstGeom>
          <a:gradFill flip="none" rotWithShape="1">
            <a:gsLst>
              <a:gs pos="79000">
                <a:schemeClr val="accent5">
                  <a:lumMod val="75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  <a:gs pos="97000">
                <a:schemeClr val="accent1">
                  <a:lumMod val="7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C875549-D0E3-EE79-45F8-A393E1A4C969}"/>
              </a:ext>
            </a:extLst>
          </p:cNvPr>
          <p:cNvSpPr/>
          <p:nvPr/>
        </p:nvSpPr>
        <p:spPr>
          <a:xfrm>
            <a:off x="1920620" y="2931345"/>
            <a:ext cx="8364612" cy="4571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2C51E69-5854-77D0-10C7-AB49ED58E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3264" y="5437274"/>
            <a:ext cx="2219325" cy="638175"/>
          </a:xfrm>
          <a:prstGeom prst="rect">
            <a:avLst/>
          </a:prstGeom>
        </p:spPr>
      </p:pic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A31AE9D9-8B38-D9DD-17B3-FA8CEC8B86A1}"/>
              </a:ext>
            </a:extLst>
          </p:cNvPr>
          <p:cNvSpPr txBox="1">
            <a:spLocks/>
          </p:cNvSpPr>
          <p:nvPr/>
        </p:nvSpPr>
        <p:spPr>
          <a:xfrm>
            <a:off x="698255" y="2110393"/>
            <a:ext cx="10933306" cy="119177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altLang="ko-KR" sz="5400" dirty="0">
                <a:latin typeface="서울남산체 B" panose="02020503020101020101" pitchFamily="18" charset="-127"/>
                <a:ea typeface="서울남산체 B" panose="02020503020101020101" pitchFamily="18" charset="-127"/>
                <a:cs typeface="Times New Roman" panose="02020603050405020304" pitchFamily="18" charset="0"/>
              </a:rPr>
              <a:t>Final</a:t>
            </a:r>
            <a:r>
              <a:rPr lang="ko-KR" altLang="en-US" sz="5400" dirty="0">
                <a:latin typeface="서울남산체 B" panose="02020503020101020101" pitchFamily="18" charset="-127"/>
                <a:ea typeface="서울남산체 B" panose="0202050302010102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5400" dirty="0">
                <a:latin typeface="서울남산체 B" panose="02020503020101020101" pitchFamily="18" charset="-127"/>
                <a:ea typeface="서울남산체 B" panose="02020503020101020101" pitchFamily="18" charset="-127"/>
                <a:cs typeface="Times New Roman" panose="02020603050405020304" pitchFamily="18" charset="0"/>
              </a:rPr>
              <a:t>Project</a:t>
            </a:r>
          </a:p>
          <a:p>
            <a:pPr marL="0" indent="0" algn="ctr">
              <a:lnSpc>
                <a:spcPct val="110000"/>
              </a:lnSpc>
              <a:buNone/>
            </a:pPr>
            <a:br>
              <a:rPr lang="en-US" altLang="ko-KR" sz="4000" dirty="0">
                <a:latin typeface="서울남산체 B" panose="02020503020101020101" pitchFamily="18" charset="-127"/>
                <a:ea typeface="서울남산체 B" panose="02020503020101020101" pitchFamily="18" charset="-127"/>
                <a:cs typeface="Times New Roman" panose="02020603050405020304" pitchFamily="18" charset="0"/>
              </a:rPr>
            </a:b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Times New Roman" panose="02020603050405020304" pitchFamily="18" charset="0"/>
              </a:rPr>
              <a:t>School of Mechanical and Control Engineering </a:t>
            </a:r>
            <a:endParaRPr lang="en-US" altLang="ko-KR" sz="1600" dirty="0">
              <a:latin typeface="서울남산체 B"/>
              <a:ea typeface="서울남산체 B"/>
              <a:cs typeface="Times New Roman"/>
            </a:endParaRPr>
          </a:p>
          <a:p>
            <a:pPr marL="0" indent="0" algn="ctr">
              <a:lnSpc>
                <a:spcPct val="110000"/>
              </a:lnSpc>
              <a:buFont typeface="Wingdings 2" pitchFamily="18" charset="2"/>
              <a:buNone/>
            </a:pPr>
            <a:r>
              <a:rPr lang="en-US" altLang="ko-KR" sz="1200" dirty="0">
                <a:latin typeface="서울남산체 B"/>
                <a:ea typeface="서울남산체 B"/>
                <a:cs typeface="Times New Roman"/>
              </a:rPr>
              <a:t>21900575 Lee </a:t>
            </a:r>
            <a:r>
              <a:rPr lang="en-US" altLang="ko-KR" sz="1200" dirty="0" err="1">
                <a:latin typeface="서울남산체 B"/>
                <a:ea typeface="서울남산체 B"/>
                <a:cs typeface="Times New Roman"/>
              </a:rPr>
              <a:t>ChanKeun</a:t>
            </a:r>
            <a:endParaRPr lang="ko-KR" altLang="en-US" sz="4000" dirty="0">
              <a:latin typeface="서울남산체 B"/>
              <a:ea typeface="서울남산체 B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283757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 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아이디어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0FE31E5D-2537-473A-FE05-40C29557B5D3}"/>
              </a:ext>
            </a:extLst>
          </p:cNvPr>
          <p:cNvSpPr txBox="1"/>
          <p:nvPr/>
        </p:nvSpPr>
        <p:spPr>
          <a:xfrm>
            <a:off x="604420" y="1202525"/>
            <a:ext cx="11404700" cy="57496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What : </a:t>
            </a:r>
            <a:r>
              <a:rPr lang="ko-KR" altLang="en-US" sz="2400" b="1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과메기</a:t>
            </a:r>
            <a:r>
              <a:rPr lang="ko-KR" altLang="en-US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뼈 제거</a:t>
            </a:r>
            <a:endParaRPr lang="en-US" altLang="ko-KR" sz="2400" b="1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71C1B9-595A-B86B-4F73-8128F34FA988}"/>
              </a:ext>
            </a:extLst>
          </p:cNvPr>
          <p:cNvSpPr txBox="1"/>
          <p:nvPr/>
        </p:nvSpPr>
        <p:spPr>
          <a:xfrm>
            <a:off x="604420" y="1950628"/>
            <a:ext cx="12127606" cy="389895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Why : 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포항에서 생산되는 </a:t>
            </a:r>
            <a:r>
              <a:rPr lang="ko-KR" altLang="en-US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과메기가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전국 생산량의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90%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이상을 차지하지만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ko-KR" altLang="en-US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과메기를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만드는 꽁치의 가격은 해가 갈수록 증가하고 있고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어획량도 줄고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있어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ko-KR" altLang="en-US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과메기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생산량이 줄어들고 가격은 증가하고 있다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과메기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가격이 높게 책정되는 주된 요인은 노동집약적이기 때문이다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-&gt;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뼈를 바르고 말리는 모든 과정이 수작업으로 진행되는데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특히 모든 가시가 발라졌다는 것을 판별하는 과정에 시간이 많이 소모된다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endParaRPr lang="en-US" altLang="ko-KR" sz="2400" b="1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6059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 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아이디어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71C1B9-595A-B86B-4F73-8128F34FA988}"/>
              </a:ext>
            </a:extLst>
          </p:cNvPr>
          <p:cNvSpPr txBox="1"/>
          <p:nvPr/>
        </p:nvSpPr>
        <p:spPr>
          <a:xfrm>
            <a:off x="604420" y="1334402"/>
            <a:ext cx="12127606" cy="445295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How : 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뼈의 경우 육안으로 쉽게 식별되지 않는다고 한다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숙련된 기술자가 촉감으로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찾는 경우가 대다수이고 놓치는 경우가 있다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컨베이어 벨트 위에 손질하고 나온 살코기를 검사하며 어느 살코기의 뼈가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어느 위치에 있는지를 판별하고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이미지를 표시해주어 모든 고기의 가시를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찾아야 하는 검사 시간을 단축시키는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시스템을 구축해본다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</p:txBody>
      </p:sp>
      <p:pic>
        <p:nvPicPr>
          <p:cNvPr id="6" name="그림 5" descr="음식, 해산물, 동물성 지방이(가) 표시된 사진&#10;&#10;자동 생성된 설명">
            <a:extLst>
              <a:ext uri="{FF2B5EF4-FFF2-40B4-BE49-F238E27FC236}">
                <a16:creationId xmlns:a16="http://schemas.microsoft.com/office/drawing/2014/main" id="{51DBB9EF-75A5-A6AD-CA5F-22908B808D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0989" y="3712079"/>
            <a:ext cx="4704521" cy="261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4828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 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아이디어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71C1B9-595A-B86B-4F73-8128F34FA988}"/>
              </a:ext>
            </a:extLst>
          </p:cNvPr>
          <p:cNvSpPr txBox="1"/>
          <p:nvPr/>
        </p:nvSpPr>
        <p:spPr>
          <a:xfrm>
            <a:off x="604420" y="1334402"/>
            <a:ext cx="12127606" cy="223695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Scoring :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1.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ko-KR" altLang="en-US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과메기에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붙어있는 뼈를 판별하는 정확도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2.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분류에 성공한 비율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3.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처리 속도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94419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 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아이디어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0FE31E5D-2537-473A-FE05-40C29557B5D3}"/>
              </a:ext>
            </a:extLst>
          </p:cNvPr>
          <p:cNvSpPr txBox="1"/>
          <p:nvPr/>
        </p:nvSpPr>
        <p:spPr>
          <a:xfrm>
            <a:off x="604420" y="1202525"/>
            <a:ext cx="11404700" cy="57496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What : </a:t>
            </a:r>
            <a:r>
              <a:rPr lang="ko-KR" altLang="en-US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블루베리 당도</a:t>
            </a: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신선도 측정</a:t>
            </a:r>
            <a:endParaRPr lang="en-US" altLang="ko-KR" sz="2400" b="1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71C1B9-595A-B86B-4F73-8128F34FA988}"/>
              </a:ext>
            </a:extLst>
          </p:cNvPr>
          <p:cNvSpPr txBox="1"/>
          <p:nvPr/>
        </p:nvSpPr>
        <p:spPr>
          <a:xfrm>
            <a:off x="604420" y="1950628"/>
            <a:ext cx="12127606" cy="445295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Why : 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블루베리는 표면적인 방식으로 당도를 측정하기 매우 힘들다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수확시기를 정확하게 정하는 것도 힘들다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푸른색으로 표면의 색깔이 변한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뒤에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3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일 이내로 당도가 최고를 도달하기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때문이다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그렇게 때문에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HSI</a:t>
            </a:r>
            <a:r>
              <a:rPr lang="ko-KR" altLang="en-US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를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활용하면 </a:t>
            </a:r>
            <a:r>
              <a:rPr lang="ko-KR" altLang="en-US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비파괴적인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방법으로 당도가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높을 때에 블루베리를 수확할 수 있도록 시기를 정하는 데에 도움을 줄 수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있고 이후에 수확한 블루베리의 수분 </a:t>
            </a:r>
            <a:r>
              <a:rPr lang="ko-KR" altLang="en-US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햠량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산도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당도 등을 측정하여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품질을 평가할 수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있다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endParaRPr lang="en-US" altLang="ko-KR" sz="2400" b="1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1757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 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아이디어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71C1B9-595A-B86B-4F73-8128F34FA988}"/>
              </a:ext>
            </a:extLst>
          </p:cNvPr>
          <p:cNvSpPr txBox="1"/>
          <p:nvPr/>
        </p:nvSpPr>
        <p:spPr>
          <a:xfrm>
            <a:off x="604420" y="1334402"/>
            <a:ext cx="12127606" cy="223695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How : 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700~1100 nm 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파장 부근의 데이터를 분석하여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당과 수분의 흡수 특성을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확인하고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특히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900~1000nm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부근의 수치가 두드러지게 구분되기 때문에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비파괴적으로 블루베리의 당도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신선도를 측정할 수 있을 것이라고 확인된다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AAA1A4B-66EA-0636-6778-B90C2A591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1762" y="3637118"/>
            <a:ext cx="7188476" cy="2277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9253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 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아이디어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71C1B9-595A-B86B-4F73-8128F34FA988}"/>
              </a:ext>
            </a:extLst>
          </p:cNvPr>
          <p:cNvSpPr txBox="1"/>
          <p:nvPr/>
        </p:nvSpPr>
        <p:spPr>
          <a:xfrm>
            <a:off x="604420" y="1334402"/>
            <a:ext cx="12127606" cy="223695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Scoring :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1.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블루베리의 실제 당분과 예상한 당분의 차이 정도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2.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썩은 블루베리를 찾는 정확도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3.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처리 속도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00704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 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아이디어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0FE31E5D-2537-473A-FE05-40C29557B5D3}"/>
              </a:ext>
            </a:extLst>
          </p:cNvPr>
          <p:cNvSpPr txBox="1"/>
          <p:nvPr/>
        </p:nvSpPr>
        <p:spPr>
          <a:xfrm>
            <a:off x="604420" y="1202525"/>
            <a:ext cx="11404700" cy="57496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What : </a:t>
            </a:r>
            <a:r>
              <a:rPr lang="ko-KR" altLang="en-US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뿌리 상태 정량적 측정</a:t>
            </a:r>
            <a:endParaRPr lang="en-US" altLang="ko-KR" sz="2400" b="1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71C1B9-595A-B86B-4F73-8128F34FA988}"/>
              </a:ext>
            </a:extLst>
          </p:cNvPr>
          <p:cNvSpPr txBox="1"/>
          <p:nvPr/>
        </p:nvSpPr>
        <p:spPr>
          <a:xfrm>
            <a:off x="604420" y="1950628"/>
            <a:ext cx="12127606" cy="500694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Why : 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CES 2025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에서 최고 혁신상을 받은 </a:t>
            </a:r>
            <a:r>
              <a:rPr lang="ko-KR" altLang="en-US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미드바르라는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회사에서 </a:t>
            </a:r>
            <a:r>
              <a:rPr lang="ko-KR" altLang="en-US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에어팜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(</a:t>
            </a:r>
            <a:r>
              <a:rPr lang="en-US" altLang="ko-KR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AirFarm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)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을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선보였다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ko-KR" altLang="en-US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스마트팜의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중요도는 점점 증가하고 있는데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최소한의 수분을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사용하여 식물을 키우는 기술을 선보인 것이다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일반적으로 식물의 상태를 판단할 때에는 잎의 상태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(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엽록체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색깔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크기 등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)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을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보고 판단하지만 뿌리를 보고 판단하는 경우는 없다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하지만 </a:t>
            </a:r>
            <a:r>
              <a:rPr lang="ko-KR" altLang="en-US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에어팜의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형태로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식물을 재배할 경우 뿌리의 상태를 보고 식물의 상태를 판단할 수 있을 것을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예상한다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614972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 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아이디어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71C1B9-595A-B86B-4F73-8128F34FA988}"/>
              </a:ext>
            </a:extLst>
          </p:cNvPr>
          <p:cNvSpPr txBox="1"/>
          <p:nvPr/>
        </p:nvSpPr>
        <p:spPr>
          <a:xfrm>
            <a:off x="604420" y="1334402"/>
            <a:ext cx="12127606" cy="445295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How : 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미드바르는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ko-KR" altLang="en-US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순환식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ko-KR" altLang="en-US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미스트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시스템을 사용하는데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각기 다른 영양분을 다른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시간에 분사한다고 한다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식물의 뿌리에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HIS</a:t>
            </a:r>
            <a:r>
              <a:rPr lang="ko-KR" altLang="en-US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를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적용하여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뿌리의 구조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밀도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성장하는 패턴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스트레스 반응 등을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평가할 수 있다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47DEA7F-ED31-A745-8352-99679B29D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6917" y="3164840"/>
            <a:ext cx="44958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787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 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아이디어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71C1B9-595A-B86B-4F73-8128F34FA988}"/>
              </a:ext>
            </a:extLst>
          </p:cNvPr>
          <p:cNvSpPr txBox="1"/>
          <p:nvPr/>
        </p:nvSpPr>
        <p:spPr>
          <a:xfrm>
            <a:off x="604420" y="1334402"/>
            <a:ext cx="12127606" cy="223695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Scoring :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1.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뿌리상태로 파악한 식물의 생장 상태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(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잎을 보고 판단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2.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흡수한 영양분의 정량적 측정 정확도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3.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처리 속도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60009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 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아이디어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0FE31E5D-2537-473A-FE05-40C29557B5D3}"/>
              </a:ext>
            </a:extLst>
          </p:cNvPr>
          <p:cNvSpPr txBox="1"/>
          <p:nvPr/>
        </p:nvSpPr>
        <p:spPr>
          <a:xfrm>
            <a:off x="604420" y="1202525"/>
            <a:ext cx="11404700" cy="57496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What : </a:t>
            </a:r>
            <a:r>
              <a:rPr lang="ko-KR" altLang="en-US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공항 짐 속 마약 측정</a:t>
            </a:r>
            <a:endParaRPr lang="en-US" altLang="ko-KR" sz="2400" b="1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71C1B9-595A-B86B-4F73-8128F34FA988}"/>
              </a:ext>
            </a:extLst>
          </p:cNvPr>
          <p:cNvSpPr txBox="1"/>
          <p:nvPr/>
        </p:nvSpPr>
        <p:spPr>
          <a:xfrm>
            <a:off x="604420" y="1950628"/>
            <a:ext cx="12127606" cy="389895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Why : 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해마다 국내에 마약사범이 증가하고 있다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이는 한국에만 적용되는 문제가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아니고 전세계적으로 마약이 시장에 유통되는 비율이 많아지고 있다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마약은 비행기를 통해 소량으로 유통되거나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배를 통해 대량이 유통된다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위와 같은 교통편에서는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x-ray,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금속 탐지기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폭발물 탐지기 등을 통해 이상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물품들을 조사하지만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마약 같은 경우는 위의 탐지기에 쉽게 인식되지 않기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때문에 필요해 보인다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endParaRPr lang="en-US" altLang="ko-KR" sz="2400" b="1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96634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</a:t>
            </a:fld>
            <a:endParaRPr lang="ko-KR" altLang="en-US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7" name="제목 5">
            <a:extLst>
              <a:ext uri="{FF2B5EF4-FFF2-40B4-BE49-F238E27FC236}">
                <a16:creationId xmlns:a16="http://schemas.microsoft.com/office/drawing/2014/main" id="{CE22272F-E626-6785-3B8B-FA914BA5E32B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>
                <a:latin typeface="서울남산체 B" panose="02020503020101020101" pitchFamily="18" charset="-127"/>
                <a:ea typeface="서울남산체 B" panose="02020503020101020101" pitchFamily="18" charset="-127"/>
              </a:rPr>
              <a:t>Table of Contents</a:t>
            </a:r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05388173-F288-F063-55F1-867B01A3EA29}"/>
              </a:ext>
            </a:extLst>
          </p:cNvPr>
          <p:cNvSpPr txBox="1"/>
          <p:nvPr/>
        </p:nvSpPr>
        <p:spPr>
          <a:xfrm>
            <a:off x="604420" y="1202525"/>
            <a:ext cx="11404700" cy="445295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논문요약</a:t>
            </a:r>
            <a:endParaRPr lang="en-US" altLang="ko-KR" sz="2400" b="1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-</a:t>
            </a:r>
            <a:r>
              <a:rPr lang="ko-KR" altLang="en-US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Modern Trends in Hyperspectral Image Analysis: A Review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- Deep Learning Applications for Hyperspectral Imaging: A Systematic 	  Review</a:t>
            </a:r>
          </a:p>
          <a:p>
            <a:pPr marL="457200" indent="-457200">
              <a:lnSpc>
                <a:spcPct val="150000"/>
              </a:lnSpc>
              <a:buAutoNum type="arabicPeriod" startAt="2"/>
            </a:pPr>
            <a:r>
              <a:rPr lang="ko-KR" altLang="en-US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아이디어</a:t>
            </a:r>
            <a:endParaRPr lang="en-US" altLang="ko-KR" sz="2400" b="1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- What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- Why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- How </a:t>
            </a:r>
          </a:p>
        </p:txBody>
      </p:sp>
    </p:spTree>
    <p:extLst>
      <p:ext uri="{BB962C8B-B14F-4D97-AF65-F5344CB8AC3E}">
        <p14:creationId xmlns:p14="http://schemas.microsoft.com/office/powerpoint/2010/main" val="7566154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 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아이디어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71C1B9-595A-B86B-4F73-8128F34FA988}"/>
              </a:ext>
            </a:extLst>
          </p:cNvPr>
          <p:cNvSpPr txBox="1"/>
          <p:nvPr/>
        </p:nvSpPr>
        <p:spPr>
          <a:xfrm>
            <a:off x="604420" y="1334402"/>
            <a:ext cx="12127606" cy="556094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How : 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캐리어나 외부 하우징의 내부의 물품 중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특정 물질에 해당하는 스펙트럼이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발견되었을 때에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분류하고 정리한다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마약은 탄소 수소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질소등의 원자로 구성이 되어있기에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700~1800nm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사이의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파장 대역을 보면 확인 할 수 있을 것으로 보인다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다른 물품에 싸여 있는 형태라면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x-ray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스캐너와 결합하여 고해상도로 특정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부위에 집중적으로 보면 확인할 수 있을 것을 기대한다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코카인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: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1200~1700nm, </a:t>
            </a:r>
            <a:r>
              <a:rPr lang="ko-KR" altLang="en-US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메탐페타인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: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1000~1800nm, 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헤로인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: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1300~1800nm, 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펜타닐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: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1400~2000nm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27098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 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아이디어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71C1B9-595A-B86B-4F73-8128F34FA988}"/>
              </a:ext>
            </a:extLst>
          </p:cNvPr>
          <p:cNvSpPr txBox="1"/>
          <p:nvPr/>
        </p:nvSpPr>
        <p:spPr>
          <a:xfrm>
            <a:off x="604420" y="1334402"/>
            <a:ext cx="12127606" cy="223695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Scoring :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1.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하우징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(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캐리어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택배 박스 등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)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의 종류에 따른 분리 정확도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2.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물체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(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특정 파장대의 물체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)</a:t>
            </a:r>
            <a:r>
              <a:rPr lang="ko-KR" altLang="en-US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에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따른 분리 정확도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3.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처리 속도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9188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1. </a:t>
            </a:r>
            <a:r>
              <a:rPr lang="ko-KR" altLang="en-US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논문요약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0167E623-6CC8-3F09-A6DB-680C62157D62}"/>
              </a:ext>
            </a:extLst>
          </p:cNvPr>
          <p:cNvSpPr txBox="1"/>
          <p:nvPr/>
        </p:nvSpPr>
        <p:spPr>
          <a:xfrm>
            <a:off x="604420" y="1202525"/>
            <a:ext cx="11404700" cy="57496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Modern Trends in Hyperspectral Image Analysis: A Review</a:t>
            </a: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918A7D0C-5E91-19DE-BECE-B5E3E03AD410}"/>
              </a:ext>
            </a:extLst>
          </p:cNvPr>
          <p:cNvSpPr txBox="1"/>
          <p:nvPr/>
        </p:nvSpPr>
        <p:spPr>
          <a:xfrm>
            <a:off x="604420" y="3225440"/>
            <a:ext cx="11404700" cy="168296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HSI :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공간적 및 스펙트럼적 해상도를 동시에 고려하여 이미지를 분석한다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최근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20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년 내에 여러가지의 스펙트럼을 한번에 얻어내는 기술이 발전된 이후로 많은 연구가 진행되었다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0856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1. </a:t>
            </a:r>
            <a:r>
              <a:rPr lang="ko-KR" altLang="en-US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논문요약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0167E623-6CC8-3F09-A6DB-680C62157D62}"/>
              </a:ext>
            </a:extLst>
          </p:cNvPr>
          <p:cNvSpPr txBox="1"/>
          <p:nvPr/>
        </p:nvSpPr>
        <p:spPr>
          <a:xfrm>
            <a:off x="604420" y="1202525"/>
            <a:ext cx="11404700" cy="57496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Modern Trends in Hyperspectral Image Analysis: A Review</a:t>
            </a: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918A7D0C-5E91-19DE-BECE-B5E3E03AD410}"/>
              </a:ext>
            </a:extLst>
          </p:cNvPr>
          <p:cNvSpPr txBox="1"/>
          <p:nvPr/>
        </p:nvSpPr>
        <p:spPr>
          <a:xfrm>
            <a:off x="604420" y="1777491"/>
            <a:ext cx="11404700" cy="500694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HSI 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데이터 구조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: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3D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데이터 큐브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: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공간적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(x, y)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정보와 스펙트럼적 정보를 포함한다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해상도 특성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Spatial Resolution : 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픽셀당 실제 지상 면적 해상도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Spectral Resolution : 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감지 파장대의 해상도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Temporal Resolution : 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시간 해상도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Spectral Signatures: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물질마다 고유한 반사 및 흡수 특성을 가지고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이를 통해 물질을 구별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가능하다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26023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1. </a:t>
            </a:r>
            <a:r>
              <a:rPr lang="ko-KR" altLang="en-US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논문요약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0167E623-6CC8-3F09-A6DB-680C62157D62}"/>
              </a:ext>
            </a:extLst>
          </p:cNvPr>
          <p:cNvSpPr txBox="1"/>
          <p:nvPr/>
        </p:nvSpPr>
        <p:spPr>
          <a:xfrm>
            <a:off x="604420" y="1202525"/>
            <a:ext cx="11404700" cy="57496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Modern Trends in Hyperspectral Image Analysis: A Review</a:t>
            </a: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918A7D0C-5E91-19DE-BECE-B5E3E03AD410}"/>
              </a:ext>
            </a:extLst>
          </p:cNvPr>
          <p:cNvSpPr txBox="1"/>
          <p:nvPr/>
        </p:nvSpPr>
        <p:spPr>
          <a:xfrm>
            <a:off x="604420" y="3113171"/>
            <a:ext cx="11404700" cy="112896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분야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: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농업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	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수질 모니터링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의료영상 및 조직 분석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문서 감정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미술품 감정 및 문화제 보존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국방 및 보안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27693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1. </a:t>
            </a:r>
            <a:r>
              <a:rPr lang="ko-KR" altLang="en-US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논문요약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0167E623-6CC8-3F09-A6DB-680C62157D62}"/>
              </a:ext>
            </a:extLst>
          </p:cNvPr>
          <p:cNvSpPr txBox="1"/>
          <p:nvPr/>
        </p:nvSpPr>
        <p:spPr>
          <a:xfrm>
            <a:off x="604420" y="1202525"/>
            <a:ext cx="11404700" cy="57496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Modern Trends in Hyperspectral Image Analysis: A Review</a:t>
            </a: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918A7D0C-5E91-19DE-BECE-B5E3E03AD410}"/>
              </a:ext>
            </a:extLst>
          </p:cNvPr>
          <p:cNvSpPr txBox="1"/>
          <p:nvPr/>
        </p:nvSpPr>
        <p:spPr>
          <a:xfrm>
            <a:off x="604420" y="1930308"/>
            <a:ext cx="11404700" cy="389895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농업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농작물 생육 상태 모니터링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병충해 감지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영양소 결핍 분석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반사율 데이터를 기반으로 식생지수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(Vegetation Indices, VIs)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와 광합성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관련 지표를 추출하여 작물의 건강상태를 정량적으로 평가함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수질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모니터링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: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부유물 농도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(Suspended Particulate Matter),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조류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(Algal Bloom)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및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유기물 감지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A7F6A9-302E-3682-B204-46841C57F827}"/>
              </a:ext>
            </a:extLst>
          </p:cNvPr>
          <p:cNvSpPr txBox="1"/>
          <p:nvPr/>
        </p:nvSpPr>
        <p:spPr>
          <a:xfrm>
            <a:off x="2113280" y="5608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78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1. </a:t>
            </a:r>
            <a:r>
              <a:rPr lang="ko-KR" altLang="en-US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논문요약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0167E623-6CC8-3F09-A6DB-680C62157D62}"/>
              </a:ext>
            </a:extLst>
          </p:cNvPr>
          <p:cNvSpPr txBox="1"/>
          <p:nvPr/>
        </p:nvSpPr>
        <p:spPr>
          <a:xfrm>
            <a:off x="604420" y="1202525"/>
            <a:ext cx="11404700" cy="57496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Modern Trends in Hyperspectral Image Analysis: A Review</a:t>
            </a: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918A7D0C-5E91-19DE-BECE-B5E3E03AD410}"/>
              </a:ext>
            </a:extLst>
          </p:cNvPr>
          <p:cNvSpPr txBox="1"/>
          <p:nvPr/>
        </p:nvSpPr>
        <p:spPr>
          <a:xfrm>
            <a:off x="604420" y="1930308"/>
            <a:ext cx="11404700" cy="445295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의료영상 및 조직 분석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생체 조직의 스펙트럼 특성을 기반으로 암세포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병변 탐지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(CT,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MRI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와 달리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조직의 화학적 조성 및 대사 변화를 실시간으로 감지 가능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HSI 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기반 영상 유도 수술 적용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혈류 및 산소포화도 분석을 통한 진단 기법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문서 감정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위조문서 및 필적 감별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잉크 분광 분석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HSI</a:t>
            </a:r>
            <a:r>
              <a:rPr lang="ko-KR" altLang="en-US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를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활용한 자동 위조 탐지 시스템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A7F6A9-302E-3682-B204-46841C57F827}"/>
              </a:ext>
            </a:extLst>
          </p:cNvPr>
          <p:cNvSpPr txBox="1"/>
          <p:nvPr/>
        </p:nvSpPr>
        <p:spPr>
          <a:xfrm>
            <a:off x="2113280" y="5608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7388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1. </a:t>
            </a:r>
            <a:r>
              <a:rPr lang="ko-KR" altLang="en-US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논문요약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0167E623-6CC8-3F09-A6DB-680C62157D62}"/>
              </a:ext>
            </a:extLst>
          </p:cNvPr>
          <p:cNvSpPr txBox="1"/>
          <p:nvPr/>
        </p:nvSpPr>
        <p:spPr>
          <a:xfrm>
            <a:off x="604420" y="1202525"/>
            <a:ext cx="11404700" cy="57496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Modern Trends in Hyperspectral Image Analysis: A Review</a:t>
            </a: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918A7D0C-5E91-19DE-BECE-B5E3E03AD410}"/>
              </a:ext>
            </a:extLst>
          </p:cNvPr>
          <p:cNvSpPr txBox="1"/>
          <p:nvPr/>
        </p:nvSpPr>
        <p:spPr>
          <a:xfrm>
            <a:off x="604420" y="1930308"/>
            <a:ext cx="11404700" cy="445295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미술품 감정 및 문화제 보존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보이지 않는 밑그림 탐지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특정 파장에서만 반응하는 안료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(Pigments)</a:t>
            </a:r>
            <a:r>
              <a:rPr lang="ko-KR" altLang="en-US" sz="2400" dirty="0" err="1">
                <a:latin typeface="서울남산체 B" panose="02020503020101020101" pitchFamily="18" charset="-127"/>
                <a:ea typeface="서울남산체 B" panose="02020503020101020101" pitchFamily="18" charset="-127"/>
              </a:rPr>
              <a:t>를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분석하여 작품 제작 시기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기법 판별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HSI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기반 자동 복원 감지 기술 개발 중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국방 및 보안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위장된 군사 목표물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지뢰 탐지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군사 정찰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신원확인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폭발물 탐지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A7F6A9-302E-3682-B204-46841C57F827}"/>
              </a:ext>
            </a:extLst>
          </p:cNvPr>
          <p:cNvSpPr txBox="1"/>
          <p:nvPr/>
        </p:nvSpPr>
        <p:spPr>
          <a:xfrm>
            <a:off x="2113280" y="5608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2559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1. </a:t>
            </a:r>
            <a:r>
              <a:rPr lang="ko-KR" altLang="en-US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논문요약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0167E623-6CC8-3F09-A6DB-680C62157D62}"/>
              </a:ext>
            </a:extLst>
          </p:cNvPr>
          <p:cNvSpPr txBox="1"/>
          <p:nvPr/>
        </p:nvSpPr>
        <p:spPr>
          <a:xfrm>
            <a:off x="604420" y="1202525"/>
            <a:ext cx="11404700" cy="57496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Modern Trends in Hyperspectral Image Analysis: A Review</a:t>
            </a: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918A7D0C-5E91-19DE-BECE-B5E3E03AD410}"/>
              </a:ext>
            </a:extLst>
          </p:cNvPr>
          <p:cNvSpPr txBox="1"/>
          <p:nvPr/>
        </p:nvSpPr>
        <p:spPr>
          <a:xfrm>
            <a:off x="475212" y="1930308"/>
            <a:ext cx="12127606" cy="389895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최신 연구 동향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딥러닝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	CNN, Transformer Networks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기반 분류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이상 탐지 연구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압축 센싱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(Compressive Sensing)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기법 적용 통한 데이터 처리 속도 개선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데이터 융합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	LiDAR, SAR(Synthetic Aperture Radar)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등과의 결합 연구 활성화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	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실시간 분석</a:t>
            </a:r>
            <a:r>
              <a:rPr lang="en-US" altLang="ko-KR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경량화 센서 개발 진행중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A7F6A9-302E-3682-B204-46841C57F827}"/>
              </a:ext>
            </a:extLst>
          </p:cNvPr>
          <p:cNvSpPr txBox="1"/>
          <p:nvPr/>
        </p:nvSpPr>
        <p:spPr>
          <a:xfrm>
            <a:off x="2113280" y="5608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96163761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 dirty="0" smtClean="0">
            <a:solidFill>
              <a:schemeClr val="tx1"/>
            </a:solidFill>
            <a:latin typeface="현대하모니 M" panose="02020603020101020101" pitchFamily="18" charset="-127"/>
            <a:ea typeface="현대하모니 M" panose="0202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8575">
          <a:solidFill>
            <a:srgbClr val="FF0000"/>
          </a:solidFill>
          <a:tailEnd type="triangle" w="med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538BB8941200D4E902B4D828790891B" ma:contentTypeVersion="12" ma:contentTypeDescription="새 문서를 만듭니다." ma:contentTypeScope="" ma:versionID="fa71613df8adc5f8996c2ed20275be40">
  <xsd:schema xmlns:xsd="http://www.w3.org/2001/XMLSchema" xmlns:xs="http://www.w3.org/2001/XMLSchema" xmlns:p="http://schemas.microsoft.com/office/2006/metadata/properties" xmlns:ns2="c39ceb0c-52fd-4554-8d57-78f246d84e7d" xmlns:ns3="d04c35c8-cd0f-480f-8faf-ffdc07f61882" targetNamespace="http://schemas.microsoft.com/office/2006/metadata/properties" ma:root="true" ma:fieldsID="f446d0bea7f12681862951b0079964e0" ns2:_="" ns3:_="">
    <xsd:import namespace="c39ceb0c-52fd-4554-8d57-78f246d84e7d"/>
    <xsd:import namespace="d04c35c8-cd0f-480f-8faf-ffdc07f6188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9ceb0c-52fd-4554-8d57-78f246d84e7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이미지 태그" ma:readOnly="false" ma:fieldId="{5cf76f15-5ced-4ddc-b409-7134ff3c332f}" ma:taxonomyMulti="true" ma:sspId="ac8a2166-609b-46cc-bb79-1f8badf8bf2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4c35c8-cd0f-480f-8faf-ffdc07f61882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92c46cad-c814-4e3a-bb0c-bf80d9070fb2}" ma:internalName="TaxCatchAll" ma:showField="CatchAllData" ma:web="d04c35c8-cd0f-480f-8faf-ffdc07f6188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E6B7687-7397-4BD8-BD80-83A193C30A2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0F1D1F9-FA85-41E0-98C6-1A24A33EDF0D}">
  <ds:schemaRefs>
    <ds:schemaRef ds:uri="c39ceb0c-52fd-4554-8d57-78f246d84e7d"/>
    <ds:schemaRef ds:uri="d04c35c8-cd0f-480f-8faf-ffdc07f6188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3520</TotalTime>
  <Words>1190</Words>
  <Application>Microsoft Macintosh PowerPoint</Application>
  <PresentationFormat>와이드스크린</PresentationFormat>
  <Paragraphs>179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8" baseType="lpstr">
      <vt:lpstr>맑은 고딕</vt:lpstr>
      <vt:lpstr>서울남산체 B</vt:lpstr>
      <vt:lpstr>서울남산체 EB</vt:lpstr>
      <vt:lpstr>현대하모니 M</vt:lpstr>
      <vt:lpstr>Calibri</vt:lpstr>
      <vt:lpstr>Wingdings 2</vt:lpstr>
      <vt:lpstr>HDOfficeLightV0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이찬근</dc:creator>
  <cp:lastModifiedBy>찬근 이</cp:lastModifiedBy>
  <cp:revision>42</cp:revision>
  <dcterms:created xsi:type="dcterms:W3CDTF">2023-03-31T12:05:11Z</dcterms:created>
  <dcterms:modified xsi:type="dcterms:W3CDTF">2025-02-21T07:01:15Z</dcterms:modified>
</cp:coreProperties>
</file>

<file path=docProps/thumbnail.jpeg>
</file>